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4" r:id="rId3"/>
    <p:sldId id="265" r:id="rId4"/>
    <p:sldId id="266" r:id="rId5"/>
    <p:sldId id="267" r:id="rId6"/>
    <p:sldId id="268" r:id="rId7"/>
    <p:sldId id="269"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53" d="100"/>
          <a:sy n="53" d="100"/>
        </p:scale>
        <p:origin x="-104" y="-12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366658">
                    <a:lumMod val="75000"/>
                    <a:lumOff val="25000"/>
                  </a:srgbClr>
                </a:solidFill>
              </a:rPr>
              <a:pPr/>
              <a:t>9/13/17</a:t>
            </a:fld>
            <a:endParaRPr lang="en-US" dirty="0">
              <a:solidFill>
                <a:srgbClr val="366658">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solidFill>
                <a:srgbClr val="366658">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366658">
                    <a:lumMod val="75000"/>
                    <a:lumOff val="25000"/>
                  </a:srgbClr>
                </a:solidFill>
              </a:rPr>
              <a:pPr/>
              <a:t>‹#›</a:t>
            </a:fld>
            <a:endParaRPr lang="en-US" dirty="0">
              <a:solidFill>
                <a:srgbClr val="366658">
                  <a:lumMod val="75000"/>
                  <a:lumOff val="25000"/>
                </a:srgbClr>
              </a:solidFill>
            </a:endParaRPr>
          </a:p>
        </p:txBody>
      </p:sp>
    </p:spTree>
    <p:extLst>
      <p:ext uri="{BB962C8B-B14F-4D97-AF65-F5344CB8AC3E}">
        <p14:creationId xmlns:p14="http://schemas.microsoft.com/office/powerpoint/2010/main" val="340552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8CB64A"/>
                </a:solidFill>
              </a:rPr>
              <a:pPr/>
              <a:t>9/13/17</a:t>
            </a:fld>
            <a:endParaRPr lang="en-US" dirty="0">
              <a:solidFill>
                <a:srgbClr val="8CB64A"/>
              </a:solidFill>
            </a:endParaRPr>
          </a:p>
        </p:txBody>
      </p:sp>
      <p:sp>
        <p:nvSpPr>
          <p:cNvPr id="5" name="Footer Placeholder 4"/>
          <p:cNvSpPr>
            <a:spLocks noGrp="1"/>
          </p:cNvSpPr>
          <p:nvPr>
            <p:ph type="ftr" sz="quarter" idx="11"/>
          </p:nvPr>
        </p:nvSpPr>
        <p:spPr/>
        <p:txBody>
          <a:bodyPr/>
          <a:lstStyle/>
          <a:p>
            <a:endParaRPr lang="en-US" dirty="0">
              <a:solidFill>
                <a:srgbClr val="8CB64A"/>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8CB64A"/>
                </a:solidFill>
              </a:rPr>
              <a:pPr/>
              <a:t>‹#›</a:t>
            </a:fld>
            <a:endParaRPr lang="en-US" dirty="0">
              <a:solidFill>
                <a:srgbClr val="8CB64A"/>
              </a:solidFill>
            </a:endParaRPr>
          </a:p>
        </p:txBody>
      </p:sp>
    </p:spTree>
    <p:extLst>
      <p:ext uri="{BB962C8B-B14F-4D97-AF65-F5344CB8AC3E}">
        <p14:creationId xmlns:p14="http://schemas.microsoft.com/office/powerpoint/2010/main" val="212276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366658">
                    <a:lumMod val="75000"/>
                    <a:lumOff val="25000"/>
                  </a:srgbClr>
                </a:solidFill>
              </a:rPr>
              <a:pPr/>
              <a:t>9/13/17</a:t>
            </a:fld>
            <a:endParaRPr lang="en-US" dirty="0">
              <a:solidFill>
                <a:srgbClr val="366658">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dirty="0">
              <a:solidFill>
                <a:srgbClr val="8CB64A"/>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366658">
                    <a:lumMod val="75000"/>
                    <a:lumOff val="25000"/>
                  </a:srgbClr>
                </a:solidFill>
              </a:rPr>
              <a:pPr/>
              <a:t>‹#›</a:t>
            </a:fld>
            <a:endParaRPr lang="en-US" dirty="0">
              <a:solidFill>
                <a:srgbClr val="366658">
                  <a:lumMod val="75000"/>
                  <a:lumOff val="25000"/>
                </a:srgbClr>
              </a:solidFill>
            </a:endParaRPr>
          </a:p>
        </p:txBody>
      </p:sp>
    </p:spTree>
    <p:extLst>
      <p:ext uri="{BB962C8B-B14F-4D97-AF65-F5344CB8AC3E}">
        <p14:creationId xmlns:p14="http://schemas.microsoft.com/office/powerpoint/2010/main" val="226692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165600" y="6248400"/>
            <a:ext cx="3860800" cy="457200"/>
          </a:xfrm>
        </p:spPr>
        <p:txBody>
          <a:bodyPr/>
          <a:lstStyle>
            <a:lvl1pPr>
              <a:defRPr/>
            </a:lvl1pPr>
          </a:lstStyle>
          <a:p>
            <a:pPr>
              <a:defRPr/>
            </a:pPr>
            <a:endParaRPr lang="en-US">
              <a:solidFill>
                <a:srgbClr val="8CB64A"/>
              </a:solidFill>
            </a:endParaRPr>
          </a:p>
        </p:txBody>
      </p:sp>
      <p:sp>
        <p:nvSpPr>
          <p:cNvPr id="6" name="Slide Number Placeholder 5"/>
          <p:cNvSpPr>
            <a:spLocks noGrp="1"/>
          </p:cNvSpPr>
          <p:nvPr>
            <p:ph type="sldNum" sz="quarter" idx="11"/>
          </p:nvPr>
        </p:nvSpPr>
        <p:spPr>
          <a:xfrm>
            <a:off x="8737600" y="6243638"/>
            <a:ext cx="2844800" cy="457200"/>
          </a:xfrm>
        </p:spPr>
        <p:txBody>
          <a:bodyPr/>
          <a:lstStyle>
            <a:lvl1pPr>
              <a:defRPr/>
            </a:lvl1pPr>
          </a:lstStyle>
          <a:p>
            <a:pPr>
              <a:defRPr/>
            </a:pPr>
            <a:fld id="{F5122091-45E8-4E08-B168-9A3515F3E767}" type="slidenum">
              <a:rPr lang="en-US">
                <a:solidFill>
                  <a:srgbClr val="8CB64A"/>
                </a:solidFill>
              </a:rPr>
              <a:pPr>
                <a:defRPr/>
              </a:pPr>
              <a:t>‹#›</a:t>
            </a:fld>
            <a:endParaRPr lang="en-US">
              <a:solidFill>
                <a:srgbClr val="8CB64A"/>
              </a:solidFill>
            </a:endParaRPr>
          </a:p>
        </p:txBody>
      </p:sp>
      <p:sp>
        <p:nvSpPr>
          <p:cNvPr id="7" name="Date Placeholder 6"/>
          <p:cNvSpPr>
            <a:spLocks noGrp="1"/>
          </p:cNvSpPr>
          <p:nvPr>
            <p:ph type="dt" sz="half" idx="12"/>
          </p:nvPr>
        </p:nvSpPr>
        <p:spPr>
          <a:xfrm>
            <a:off x="609600" y="6248400"/>
            <a:ext cx="2844800" cy="457200"/>
          </a:xfrm>
        </p:spPr>
        <p:txBody>
          <a:bodyPr/>
          <a:lstStyle>
            <a:lvl1pPr>
              <a:defRPr/>
            </a:lvl1pPr>
          </a:lstStyle>
          <a:p>
            <a:pPr>
              <a:defRPr/>
            </a:pPr>
            <a:endParaRPr lang="en-US">
              <a:solidFill>
                <a:srgbClr val="8CB64A"/>
              </a:solidFill>
            </a:endParaRPr>
          </a:p>
        </p:txBody>
      </p:sp>
    </p:spTree>
    <p:extLst>
      <p:ext uri="{BB962C8B-B14F-4D97-AF65-F5344CB8AC3E}">
        <p14:creationId xmlns:p14="http://schemas.microsoft.com/office/powerpoint/2010/main" val="46473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8CB64A"/>
                </a:solidFill>
              </a:rPr>
              <a:pPr/>
              <a:t>9/13/17</a:t>
            </a:fld>
            <a:endParaRPr lang="en-US" dirty="0">
              <a:solidFill>
                <a:srgbClr val="8CB64A"/>
              </a:solidFill>
            </a:endParaRPr>
          </a:p>
        </p:txBody>
      </p:sp>
      <p:sp>
        <p:nvSpPr>
          <p:cNvPr id="5" name="Footer Placeholder 4"/>
          <p:cNvSpPr>
            <a:spLocks noGrp="1"/>
          </p:cNvSpPr>
          <p:nvPr>
            <p:ph type="ftr" sz="quarter" idx="11"/>
          </p:nvPr>
        </p:nvSpPr>
        <p:spPr/>
        <p:txBody>
          <a:bodyPr/>
          <a:lstStyle/>
          <a:p>
            <a:endParaRPr lang="en-US" dirty="0">
              <a:solidFill>
                <a:srgbClr val="8CB64A"/>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solidFill>
                  <a:srgbClr val="8CB64A"/>
                </a:solidFill>
              </a:rPr>
              <a:pPr/>
              <a:t>‹#›</a:t>
            </a:fld>
            <a:endParaRPr lang="en-US" dirty="0">
              <a:solidFill>
                <a:srgbClr val="8CB64A"/>
              </a:solidFill>
            </a:endParaRPr>
          </a:p>
        </p:txBody>
      </p:sp>
    </p:spTree>
    <p:extLst>
      <p:ext uri="{BB962C8B-B14F-4D97-AF65-F5344CB8AC3E}">
        <p14:creationId xmlns:p14="http://schemas.microsoft.com/office/powerpoint/2010/main" val="2986744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366658">
                    <a:lumMod val="75000"/>
                    <a:lumOff val="25000"/>
                  </a:srgbClr>
                </a:solidFill>
              </a:rPr>
              <a:pPr/>
              <a:t>9/13/17</a:t>
            </a:fld>
            <a:endParaRPr lang="en-US" dirty="0">
              <a:solidFill>
                <a:srgbClr val="366658">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366658">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366658">
                    <a:lumMod val="75000"/>
                    <a:lumOff val="25000"/>
                  </a:srgbClr>
                </a:solidFill>
              </a:rPr>
              <a:pPr/>
              <a:t>‹#›</a:t>
            </a:fld>
            <a:endParaRPr lang="en-US" dirty="0">
              <a:solidFill>
                <a:srgbClr val="366658">
                  <a:lumMod val="75000"/>
                  <a:lumOff val="25000"/>
                </a:srgbClr>
              </a:solidFill>
            </a:endParaRPr>
          </a:p>
        </p:txBody>
      </p:sp>
    </p:spTree>
    <p:extLst>
      <p:ext uri="{BB962C8B-B14F-4D97-AF65-F5344CB8AC3E}">
        <p14:creationId xmlns:p14="http://schemas.microsoft.com/office/powerpoint/2010/main" val="183869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8CB64A"/>
                </a:solidFill>
              </a:rPr>
              <a:pPr/>
              <a:t>9/13/17</a:t>
            </a:fld>
            <a:endParaRPr lang="en-US" dirty="0">
              <a:solidFill>
                <a:srgbClr val="8CB64A"/>
              </a:solidFill>
            </a:endParaRPr>
          </a:p>
        </p:txBody>
      </p:sp>
      <p:sp>
        <p:nvSpPr>
          <p:cNvPr id="6" name="Footer Placeholder 5"/>
          <p:cNvSpPr>
            <a:spLocks noGrp="1"/>
          </p:cNvSpPr>
          <p:nvPr>
            <p:ph type="ftr" sz="quarter" idx="11"/>
          </p:nvPr>
        </p:nvSpPr>
        <p:spPr/>
        <p:txBody>
          <a:bodyPr/>
          <a:lstStyle/>
          <a:p>
            <a:endParaRPr lang="en-US" dirty="0">
              <a:solidFill>
                <a:srgbClr val="8CB64A"/>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8CB64A"/>
                </a:solidFill>
              </a:rPr>
              <a:pPr/>
              <a:t>‹#›</a:t>
            </a:fld>
            <a:endParaRPr lang="en-US" dirty="0">
              <a:solidFill>
                <a:srgbClr val="8CB64A"/>
              </a:solidFill>
            </a:endParaRPr>
          </a:p>
        </p:txBody>
      </p:sp>
    </p:spTree>
    <p:extLst>
      <p:ext uri="{BB962C8B-B14F-4D97-AF65-F5344CB8AC3E}">
        <p14:creationId xmlns:p14="http://schemas.microsoft.com/office/powerpoint/2010/main" val="208878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8CB64A"/>
                </a:solidFill>
              </a:rPr>
              <a:pPr/>
              <a:t>9/13/17</a:t>
            </a:fld>
            <a:endParaRPr lang="en-US" dirty="0">
              <a:solidFill>
                <a:srgbClr val="8CB64A"/>
              </a:solidFill>
            </a:endParaRPr>
          </a:p>
        </p:txBody>
      </p:sp>
      <p:sp>
        <p:nvSpPr>
          <p:cNvPr id="8" name="Footer Placeholder 7"/>
          <p:cNvSpPr>
            <a:spLocks noGrp="1"/>
          </p:cNvSpPr>
          <p:nvPr>
            <p:ph type="ftr" sz="quarter" idx="11"/>
          </p:nvPr>
        </p:nvSpPr>
        <p:spPr/>
        <p:txBody>
          <a:bodyPr/>
          <a:lstStyle/>
          <a:p>
            <a:endParaRPr lang="en-US" dirty="0">
              <a:solidFill>
                <a:srgbClr val="8CB64A"/>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8CB64A"/>
                </a:solidFill>
              </a:rPr>
              <a:pPr/>
              <a:t>‹#›</a:t>
            </a:fld>
            <a:endParaRPr lang="en-US" dirty="0">
              <a:solidFill>
                <a:srgbClr val="8CB64A"/>
              </a:solidFill>
            </a:endParaRPr>
          </a:p>
        </p:txBody>
      </p:sp>
    </p:spTree>
    <p:extLst>
      <p:ext uri="{BB962C8B-B14F-4D97-AF65-F5344CB8AC3E}">
        <p14:creationId xmlns:p14="http://schemas.microsoft.com/office/powerpoint/2010/main" val="2982844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8CB64A"/>
                </a:solidFill>
              </a:rPr>
              <a:pPr/>
              <a:t>9/13/17</a:t>
            </a:fld>
            <a:endParaRPr lang="en-US" dirty="0">
              <a:solidFill>
                <a:srgbClr val="8CB64A"/>
              </a:solidFill>
            </a:endParaRPr>
          </a:p>
        </p:txBody>
      </p:sp>
      <p:sp>
        <p:nvSpPr>
          <p:cNvPr id="4" name="Footer Placeholder 3"/>
          <p:cNvSpPr>
            <a:spLocks noGrp="1"/>
          </p:cNvSpPr>
          <p:nvPr>
            <p:ph type="ftr" sz="quarter" idx="11"/>
          </p:nvPr>
        </p:nvSpPr>
        <p:spPr/>
        <p:txBody>
          <a:bodyPr/>
          <a:lstStyle/>
          <a:p>
            <a:endParaRPr lang="en-US" dirty="0">
              <a:solidFill>
                <a:srgbClr val="8CB64A"/>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8CB64A"/>
                </a:solidFill>
              </a:rPr>
              <a:pPr/>
              <a:t>‹#›</a:t>
            </a:fld>
            <a:endParaRPr lang="en-US" dirty="0">
              <a:solidFill>
                <a:srgbClr val="8CB64A"/>
              </a:solidFill>
            </a:endParaRPr>
          </a:p>
        </p:txBody>
      </p:sp>
    </p:spTree>
    <p:extLst>
      <p:ext uri="{BB962C8B-B14F-4D97-AF65-F5344CB8AC3E}">
        <p14:creationId xmlns:p14="http://schemas.microsoft.com/office/powerpoint/2010/main" val="82078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8CB64A"/>
                </a:solidFill>
              </a:rPr>
              <a:pPr/>
              <a:t>9/13/17</a:t>
            </a:fld>
            <a:endParaRPr lang="en-US" dirty="0">
              <a:solidFill>
                <a:srgbClr val="8CB64A"/>
              </a:solidFill>
            </a:endParaRPr>
          </a:p>
        </p:txBody>
      </p:sp>
      <p:sp>
        <p:nvSpPr>
          <p:cNvPr id="3" name="Footer Placeholder 2"/>
          <p:cNvSpPr>
            <a:spLocks noGrp="1"/>
          </p:cNvSpPr>
          <p:nvPr>
            <p:ph type="ftr" sz="quarter" idx="11"/>
          </p:nvPr>
        </p:nvSpPr>
        <p:spPr/>
        <p:txBody>
          <a:bodyPr/>
          <a:lstStyle/>
          <a:p>
            <a:endParaRPr lang="en-US" dirty="0">
              <a:solidFill>
                <a:srgbClr val="8CB64A"/>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8CB64A"/>
                </a:solidFill>
              </a:rPr>
              <a:pPr/>
              <a:t>‹#›</a:t>
            </a:fld>
            <a:endParaRPr lang="en-US" dirty="0">
              <a:solidFill>
                <a:srgbClr val="8CB64A"/>
              </a:solidFill>
            </a:endParaRPr>
          </a:p>
        </p:txBody>
      </p:sp>
    </p:spTree>
    <p:extLst>
      <p:ext uri="{BB962C8B-B14F-4D97-AF65-F5344CB8AC3E}">
        <p14:creationId xmlns:p14="http://schemas.microsoft.com/office/powerpoint/2010/main" val="2152277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366658">
                    <a:lumMod val="75000"/>
                    <a:lumOff val="25000"/>
                  </a:srgbClr>
                </a:solidFill>
              </a:rPr>
              <a:pPr/>
              <a:t>9/13/17</a:t>
            </a:fld>
            <a:endParaRPr lang="en-US" dirty="0">
              <a:solidFill>
                <a:srgbClr val="366658">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366658">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366658">
                    <a:lumMod val="75000"/>
                    <a:lumOff val="25000"/>
                  </a:srgbClr>
                </a:solidFill>
              </a:rPr>
              <a:pPr/>
              <a:t>‹#›</a:t>
            </a:fld>
            <a:endParaRPr lang="en-US" dirty="0">
              <a:solidFill>
                <a:srgbClr val="366658">
                  <a:lumMod val="75000"/>
                  <a:lumOff val="25000"/>
                </a:srgbClr>
              </a:solidFill>
            </a:endParaRPr>
          </a:p>
        </p:txBody>
      </p:sp>
    </p:spTree>
    <p:extLst>
      <p:ext uri="{BB962C8B-B14F-4D97-AF65-F5344CB8AC3E}">
        <p14:creationId xmlns:p14="http://schemas.microsoft.com/office/powerpoint/2010/main" val="2102679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8CB64A"/>
                </a:solidFill>
              </a:rPr>
              <a:pPr/>
              <a:t>9/13/17</a:t>
            </a:fld>
            <a:endParaRPr lang="en-US" dirty="0">
              <a:solidFill>
                <a:srgbClr val="8CB64A"/>
              </a:solidFill>
            </a:endParaRPr>
          </a:p>
        </p:txBody>
      </p:sp>
      <p:sp>
        <p:nvSpPr>
          <p:cNvPr id="6" name="Footer Placeholder 5"/>
          <p:cNvSpPr>
            <a:spLocks noGrp="1"/>
          </p:cNvSpPr>
          <p:nvPr>
            <p:ph type="ftr" sz="quarter" idx="11"/>
          </p:nvPr>
        </p:nvSpPr>
        <p:spPr/>
        <p:txBody>
          <a:bodyPr/>
          <a:lstStyle/>
          <a:p>
            <a:endParaRPr lang="en-US" dirty="0">
              <a:solidFill>
                <a:srgbClr val="8CB64A"/>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8CB64A"/>
                </a:solidFill>
              </a:rPr>
              <a:pPr/>
              <a:t>‹#›</a:t>
            </a:fld>
            <a:endParaRPr lang="en-US" dirty="0">
              <a:solidFill>
                <a:srgbClr val="8CB64A"/>
              </a:solidFill>
            </a:endParaRPr>
          </a:p>
        </p:txBody>
      </p:sp>
    </p:spTree>
    <p:extLst>
      <p:ext uri="{BB962C8B-B14F-4D97-AF65-F5344CB8AC3E}">
        <p14:creationId xmlns:p14="http://schemas.microsoft.com/office/powerpoint/2010/main" val="24557214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defTabSz="457200"/>
            <a:fld id="{B61BEF0D-F0BB-DE4B-95CE-6DB70DBA9567}" type="datetimeFigureOut">
              <a:rPr lang="en-US" dirty="0">
                <a:solidFill>
                  <a:srgbClr val="8CB64A"/>
                </a:solidFill>
              </a:rPr>
              <a:pPr defTabSz="457200"/>
              <a:t>9/13/17</a:t>
            </a:fld>
            <a:endParaRPr lang="en-US" dirty="0">
              <a:solidFill>
                <a:srgbClr val="8CB64A"/>
              </a:solidFill>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defTabSz="457200"/>
            <a:endParaRPr lang="en-US" dirty="0">
              <a:solidFill>
                <a:srgbClr val="8CB64A"/>
              </a:solidFill>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defTabSz="457200"/>
            <a:fld id="{D57F1E4F-1CFF-5643-939E-217C01CDF565}" type="slidenum">
              <a:rPr lang="en-US" dirty="0">
                <a:solidFill>
                  <a:srgbClr val="8CB64A"/>
                </a:solidFill>
              </a:rPr>
              <a:pPr defTabSz="457200"/>
              <a:t>‹#›</a:t>
            </a:fld>
            <a:endParaRPr lang="en-US" dirty="0">
              <a:solidFill>
                <a:srgbClr val="8CB64A"/>
              </a:solidFill>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6479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Plague!</a:t>
            </a:r>
            <a:endParaRPr lang="en-US" dirty="0"/>
          </a:p>
        </p:txBody>
      </p:sp>
      <p:sp>
        <p:nvSpPr>
          <p:cNvPr id="3" name="Content Placeholder 2"/>
          <p:cNvSpPr>
            <a:spLocks noGrp="1"/>
          </p:cNvSpPr>
          <p:nvPr>
            <p:ph idx="1"/>
          </p:nvPr>
        </p:nvSpPr>
        <p:spPr>
          <a:xfrm>
            <a:off x="581192" y="2180496"/>
            <a:ext cx="4527521" cy="3678303"/>
          </a:xfrm>
        </p:spPr>
        <p:txBody>
          <a:bodyPr>
            <a:noAutofit/>
          </a:bodyPr>
          <a:lstStyle/>
          <a:p>
            <a:r>
              <a:rPr lang="en-US" sz="3200" dirty="0" smtClean="0"/>
              <a:t>Known as the Black Death</a:t>
            </a:r>
          </a:p>
          <a:p>
            <a:r>
              <a:rPr lang="en-US" sz="3200" dirty="0" smtClean="0"/>
              <a:t>One-third of the population of Europe died (20-25 million)</a:t>
            </a:r>
          </a:p>
          <a:p>
            <a:r>
              <a:rPr lang="en-US" sz="3200" dirty="0" smtClean="0"/>
              <a:t>4 million died in SW Asia</a:t>
            </a:r>
          </a:p>
          <a:p>
            <a:r>
              <a:rPr lang="en-US" sz="3200" dirty="0" smtClean="0"/>
              <a:t>35 million in China!</a:t>
            </a:r>
            <a:endParaRPr lang="en-US" sz="3200" dirty="0"/>
          </a:p>
        </p:txBody>
      </p:sp>
      <p:pic>
        <p:nvPicPr>
          <p:cNvPr id="4" name="Picture 4" descr="plagueStruckAmerica"/>
          <p:cNvPicPr>
            <a:picLocks noChangeAspect="1" noChangeArrowheads="1"/>
          </p:cNvPicPr>
          <p:nvPr/>
        </p:nvPicPr>
        <p:blipFill>
          <a:blip r:embed="rId2" cstate="print"/>
          <a:srcRect/>
          <a:stretch>
            <a:fillRect/>
          </a:stretch>
        </p:blipFill>
        <p:spPr>
          <a:xfrm>
            <a:off x="6775174" y="2180496"/>
            <a:ext cx="4038600" cy="4200525"/>
          </a:xfrm>
          <a:prstGeom prst="rect">
            <a:avLst/>
          </a:prstGeom>
          <a:noFill/>
        </p:spPr>
      </p:pic>
    </p:spTree>
    <p:extLst>
      <p:ext uri="{BB962C8B-B14F-4D97-AF65-F5344CB8AC3E}">
        <p14:creationId xmlns:p14="http://schemas.microsoft.com/office/powerpoint/2010/main" val="17195572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a:t>
            </a:r>
            <a:endParaRPr lang="en-US" dirty="0"/>
          </a:p>
        </p:txBody>
      </p:sp>
      <p:sp>
        <p:nvSpPr>
          <p:cNvPr id="3" name="Content Placeholder 2"/>
          <p:cNvSpPr>
            <a:spLocks noGrp="1"/>
          </p:cNvSpPr>
          <p:nvPr>
            <p:ph idx="1"/>
          </p:nvPr>
        </p:nvSpPr>
        <p:spPr>
          <a:xfrm>
            <a:off x="581193" y="2180496"/>
            <a:ext cx="6840687" cy="3678303"/>
          </a:xfrm>
        </p:spPr>
        <p:txBody>
          <a:bodyPr/>
          <a:lstStyle/>
          <a:p>
            <a:r>
              <a:rPr lang="en-US" sz="3200" dirty="0"/>
              <a:t>Where did the plague begin and how did it spread?</a:t>
            </a:r>
          </a:p>
          <a:p>
            <a:r>
              <a:rPr lang="en-US" sz="3200" dirty="0"/>
              <a:t>Began in Asia and spread through trade</a:t>
            </a:r>
          </a:p>
          <a:p>
            <a:r>
              <a:rPr lang="en-US" sz="3200" dirty="0"/>
              <a:t>Rats and fleas</a:t>
            </a:r>
          </a:p>
          <a:p>
            <a:endParaRPr lang="en-US" dirty="0"/>
          </a:p>
        </p:txBody>
      </p:sp>
      <p:pic>
        <p:nvPicPr>
          <p:cNvPr id="4" name="Picture 3" descr="Blackdeath2.gif"/>
          <p:cNvPicPr>
            <a:picLocks noChangeAspect="1"/>
          </p:cNvPicPr>
          <p:nvPr/>
        </p:nvPicPr>
        <p:blipFill>
          <a:blip r:embed="rId2" cstate="print"/>
          <a:srcRect/>
          <a:stretch>
            <a:fillRect/>
          </a:stretch>
        </p:blipFill>
        <p:spPr bwMode="auto">
          <a:xfrm>
            <a:off x="7774388" y="2180496"/>
            <a:ext cx="4286250" cy="4019550"/>
          </a:xfrm>
          <a:prstGeom prst="rect">
            <a:avLst/>
          </a:prstGeom>
          <a:noFill/>
          <a:ln w="9525">
            <a:noFill/>
            <a:miter lim="800000"/>
            <a:headEnd/>
            <a:tailEnd/>
          </a:ln>
        </p:spPr>
      </p:pic>
    </p:spTree>
    <p:extLst>
      <p:ext uri="{BB962C8B-B14F-4D97-AF65-F5344CB8AC3E}">
        <p14:creationId xmlns:p14="http://schemas.microsoft.com/office/powerpoint/2010/main" val="4253114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Plague</a:t>
            </a:r>
            <a:endParaRPr lang="en-US" dirty="0"/>
          </a:p>
        </p:txBody>
      </p:sp>
      <p:sp>
        <p:nvSpPr>
          <p:cNvPr id="3" name="Content Placeholder 2"/>
          <p:cNvSpPr>
            <a:spLocks noGrp="1"/>
          </p:cNvSpPr>
          <p:nvPr>
            <p:ph idx="1"/>
          </p:nvPr>
        </p:nvSpPr>
        <p:spPr>
          <a:xfrm>
            <a:off x="581193" y="2180496"/>
            <a:ext cx="6063448" cy="4448904"/>
          </a:xfrm>
        </p:spPr>
        <p:txBody>
          <a:bodyPr/>
          <a:lstStyle/>
          <a:p>
            <a:pPr marL="365760" indent="-256032">
              <a:lnSpc>
                <a:spcPct val="80000"/>
              </a:lnSpc>
              <a:spcAft>
                <a:spcPts val="0"/>
              </a:spcAft>
              <a:buClr>
                <a:schemeClr val="accent6">
                  <a:lumMod val="75000"/>
                </a:schemeClr>
              </a:buClr>
              <a:buFont typeface="Wingdings 3"/>
              <a:buChar char=""/>
              <a:defRPr/>
            </a:pPr>
            <a:r>
              <a:rPr lang="en-US" sz="2800" dirty="0">
                <a:solidFill>
                  <a:schemeClr val="tx1">
                    <a:lumMod val="75000"/>
                    <a:lumOff val="25000"/>
                  </a:schemeClr>
                </a:solidFill>
              </a:rPr>
              <a:t>Painful swellings called buboes in the lymph nodes (armpit &amp; groin</a:t>
            </a:r>
            <a:r>
              <a:rPr lang="en-US" sz="2800" dirty="0" smtClean="0">
                <a:solidFill>
                  <a:schemeClr val="tx1">
                    <a:lumMod val="75000"/>
                    <a:lumOff val="25000"/>
                  </a:schemeClr>
                </a:solidFill>
              </a:rPr>
              <a:t>)</a:t>
            </a:r>
          </a:p>
          <a:p>
            <a:pPr marL="365760" indent="-256032">
              <a:lnSpc>
                <a:spcPct val="80000"/>
              </a:lnSpc>
              <a:spcAft>
                <a:spcPts val="0"/>
              </a:spcAft>
              <a:buClr>
                <a:schemeClr val="accent6">
                  <a:lumMod val="75000"/>
                </a:schemeClr>
              </a:buClr>
              <a:buFont typeface="Wingdings 3"/>
              <a:buChar char=""/>
              <a:defRPr/>
            </a:pPr>
            <a:endParaRPr lang="en-US" sz="2800" dirty="0">
              <a:solidFill>
                <a:schemeClr val="tx1">
                  <a:lumMod val="75000"/>
                  <a:lumOff val="25000"/>
                </a:schemeClr>
              </a:solidFill>
            </a:endParaRPr>
          </a:p>
          <a:p>
            <a:pPr marL="365760" indent="-256032">
              <a:lnSpc>
                <a:spcPct val="80000"/>
              </a:lnSpc>
              <a:spcAft>
                <a:spcPts val="0"/>
              </a:spcAft>
              <a:buClr>
                <a:schemeClr val="accent6">
                  <a:lumMod val="75000"/>
                </a:schemeClr>
              </a:buClr>
              <a:buFont typeface="Wingdings 3"/>
              <a:buChar char=""/>
              <a:defRPr/>
            </a:pPr>
            <a:r>
              <a:rPr lang="en-US" sz="2800" dirty="0">
                <a:solidFill>
                  <a:schemeClr val="tx1">
                    <a:lumMod val="75000"/>
                    <a:lumOff val="25000"/>
                  </a:schemeClr>
                </a:solidFill>
              </a:rPr>
              <a:t>Purplish or black spots on </a:t>
            </a:r>
            <a:r>
              <a:rPr lang="en-US" sz="2800" dirty="0" smtClean="0">
                <a:solidFill>
                  <a:schemeClr val="tx1">
                    <a:lumMod val="75000"/>
                    <a:lumOff val="25000"/>
                  </a:schemeClr>
                </a:solidFill>
              </a:rPr>
              <a:t>skin</a:t>
            </a:r>
          </a:p>
          <a:p>
            <a:pPr marL="365760" indent="-256032">
              <a:lnSpc>
                <a:spcPct val="80000"/>
              </a:lnSpc>
              <a:spcAft>
                <a:spcPts val="0"/>
              </a:spcAft>
              <a:buClr>
                <a:schemeClr val="accent6">
                  <a:lumMod val="75000"/>
                </a:schemeClr>
              </a:buClr>
              <a:buFont typeface="Wingdings 3"/>
              <a:buChar char=""/>
              <a:defRPr/>
            </a:pPr>
            <a:endParaRPr lang="en-US" sz="2800" dirty="0">
              <a:solidFill>
                <a:schemeClr val="tx1">
                  <a:lumMod val="75000"/>
                  <a:lumOff val="25000"/>
                </a:schemeClr>
              </a:solidFill>
            </a:endParaRPr>
          </a:p>
          <a:p>
            <a:pPr marL="365760" indent="-256032">
              <a:lnSpc>
                <a:spcPct val="80000"/>
              </a:lnSpc>
              <a:spcAft>
                <a:spcPts val="0"/>
              </a:spcAft>
              <a:buClr>
                <a:schemeClr val="accent6">
                  <a:lumMod val="75000"/>
                </a:schemeClr>
              </a:buClr>
              <a:buFont typeface="Wingdings 3"/>
              <a:buChar char=""/>
              <a:defRPr/>
            </a:pPr>
            <a:r>
              <a:rPr lang="en-US" sz="2800" dirty="0">
                <a:solidFill>
                  <a:schemeClr val="tx1">
                    <a:lumMod val="75000"/>
                    <a:lumOff val="25000"/>
                  </a:schemeClr>
                </a:solidFill>
              </a:rPr>
              <a:t>Extremely high fever, chills, delirium, and in most cases death</a:t>
            </a:r>
          </a:p>
          <a:p>
            <a:endParaRPr lang="en-US" dirty="0"/>
          </a:p>
        </p:txBody>
      </p:sp>
      <p:pic>
        <p:nvPicPr>
          <p:cNvPr id="4" name="Content Placeholder 5" descr="black_death.jpg"/>
          <p:cNvPicPr>
            <a:picLocks noChangeAspect="1"/>
          </p:cNvPicPr>
          <p:nvPr/>
        </p:nvPicPr>
        <p:blipFill>
          <a:blip r:embed="rId2" cstate="print"/>
          <a:srcRect/>
          <a:stretch>
            <a:fillRect/>
          </a:stretch>
        </p:blipFill>
        <p:spPr>
          <a:xfrm>
            <a:off x="7616687" y="819247"/>
            <a:ext cx="4267200" cy="3200400"/>
          </a:xfrm>
          <a:prstGeom prst="rect">
            <a:avLst/>
          </a:prstGeom>
        </p:spPr>
      </p:pic>
      <p:pic>
        <p:nvPicPr>
          <p:cNvPr id="5" name="Picture 4" descr="4463181.jpg"/>
          <p:cNvPicPr>
            <a:picLocks noChangeAspect="1"/>
          </p:cNvPicPr>
          <p:nvPr/>
        </p:nvPicPr>
        <p:blipFill>
          <a:blip r:embed="rId3" cstate="print"/>
          <a:srcRect/>
          <a:stretch>
            <a:fillRect/>
          </a:stretch>
        </p:blipFill>
        <p:spPr bwMode="auto">
          <a:xfrm>
            <a:off x="6977269" y="4068763"/>
            <a:ext cx="3840163" cy="2789237"/>
          </a:xfrm>
          <a:prstGeom prst="rect">
            <a:avLst/>
          </a:prstGeom>
          <a:noFill/>
          <a:ln w="9525">
            <a:noFill/>
            <a:miter lim="800000"/>
            <a:headEnd/>
            <a:tailEnd/>
          </a:ln>
        </p:spPr>
      </p:pic>
    </p:spTree>
    <p:extLst>
      <p:ext uri="{BB962C8B-B14F-4D97-AF65-F5344CB8AC3E}">
        <p14:creationId xmlns:p14="http://schemas.microsoft.com/office/powerpoint/2010/main" val="348313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Sources of the plague</a:t>
            </a:r>
            <a:endParaRPr lang="en-US" dirty="0"/>
          </a:p>
        </p:txBody>
      </p:sp>
      <p:sp>
        <p:nvSpPr>
          <p:cNvPr id="3" name="Content Placeholder 2"/>
          <p:cNvSpPr>
            <a:spLocks noGrp="1"/>
          </p:cNvSpPr>
          <p:nvPr>
            <p:ph idx="1"/>
          </p:nvPr>
        </p:nvSpPr>
        <p:spPr/>
        <p:txBody>
          <a:bodyPr>
            <a:normAutofit lnSpcReduction="10000"/>
          </a:bodyPr>
          <a:lstStyle/>
          <a:p>
            <a:r>
              <a:rPr lang="en-US" sz="3200" dirty="0"/>
              <a:t>Epidemic terrifies and rips apart society</a:t>
            </a:r>
          </a:p>
          <a:p>
            <a:pPr>
              <a:buNone/>
            </a:pPr>
            <a:r>
              <a:rPr lang="en-US" sz="3200" dirty="0"/>
              <a:t>“This scourge had implanted so great a terror in the hearts of men and women that brothers abandoned brother, uncles their nephews, sisters their brothers, and in many cases wives deserted their husbands.  But even worse,…fathers and mothers refused to nurse and assist their own children</a:t>
            </a:r>
            <a:r>
              <a:rPr lang="en-US" sz="3200" dirty="0" smtClean="0"/>
              <a:t>.” – Giovanni Boccaccio The Decameron</a:t>
            </a:r>
            <a:endParaRPr lang="en-US" sz="3200" dirty="0"/>
          </a:p>
          <a:p>
            <a:endParaRPr lang="en-US" dirty="0"/>
          </a:p>
        </p:txBody>
      </p:sp>
    </p:spTree>
    <p:extLst>
      <p:ext uri="{BB962C8B-B14F-4D97-AF65-F5344CB8AC3E}">
        <p14:creationId xmlns:p14="http://schemas.microsoft.com/office/powerpoint/2010/main" val="20860119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81200" y="457201"/>
            <a:ext cx="8229600" cy="1139825"/>
          </a:xfrm>
        </p:spPr>
        <p:txBody>
          <a:bodyPr/>
          <a:lstStyle/>
          <a:p>
            <a:pPr marL="320040" indent="-320040">
              <a:buClr>
                <a:schemeClr val="accent6">
                  <a:lumMod val="75000"/>
                </a:schemeClr>
              </a:buClr>
              <a:defRPr/>
            </a:pPr>
            <a:r>
              <a:rPr lang="en-US" dirty="0" smtClean="0"/>
              <a:t>Why is this happening?</a:t>
            </a:r>
            <a:endParaRPr lang="en-US" dirty="0"/>
          </a:p>
        </p:txBody>
      </p:sp>
      <p:sp>
        <p:nvSpPr>
          <p:cNvPr id="41987" name="Rectangle 3"/>
          <p:cNvSpPr>
            <a:spLocks noGrp="1" noChangeArrowheads="1"/>
          </p:cNvSpPr>
          <p:nvPr>
            <p:ph type="body" sz="half" idx="1"/>
          </p:nvPr>
        </p:nvSpPr>
        <p:spPr>
          <a:xfrm>
            <a:off x="128456" y="1905396"/>
            <a:ext cx="6043744" cy="4266803"/>
          </a:xfrm>
        </p:spPr>
        <p:txBody>
          <a:bodyPr/>
          <a:lstStyle/>
          <a:p>
            <a:pPr eaLnBrk="1" hangingPunct="1">
              <a:lnSpc>
                <a:spcPct val="90000"/>
              </a:lnSpc>
            </a:pPr>
            <a:r>
              <a:rPr lang="en-US" sz="2400" dirty="0"/>
              <a:t>Vapors from earthquakes?</a:t>
            </a:r>
          </a:p>
          <a:p>
            <a:pPr eaLnBrk="1" hangingPunct="1">
              <a:lnSpc>
                <a:spcPct val="90000"/>
              </a:lnSpc>
            </a:pPr>
            <a:r>
              <a:rPr lang="en-US" sz="2400" dirty="0"/>
              <a:t>Alignment of planets and stars?</a:t>
            </a:r>
          </a:p>
          <a:p>
            <a:pPr eaLnBrk="1" hangingPunct="1">
              <a:lnSpc>
                <a:spcPct val="90000"/>
              </a:lnSpc>
            </a:pPr>
            <a:r>
              <a:rPr lang="en-US" sz="2400" dirty="0"/>
              <a:t>Divine punishment for sins?</a:t>
            </a:r>
          </a:p>
          <a:p>
            <a:pPr eaLnBrk="1" hangingPunct="1">
              <a:lnSpc>
                <a:spcPct val="90000"/>
              </a:lnSpc>
            </a:pPr>
            <a:r>
              <a:rPr lang="en-US" sz="2400" dirty="0"/>
              <a:t>Poisoned by the Jews?</a:t>
            </a:r>
          </a:p>
        </p:txBody>
      </p:sp>
      <p:pic>
        <p:nvPicPr>
          <p:cNvPr id="7" name="Content Placeholder 6" descr="Holbein-death.png"/>
          <p:cNvPicPr>
            <a:picLocks noGrp="1" noChangeAspect="1"/>
          </p:cNvPicPr>
          <p:nvPr>
            <p:ph sz="half" idx="2"/>
          </p:nvPr>
        </p:nvPicPr>
        <p:blipFill>
          <a:blip r:embed="rId2" cstate="print"/>
          <a:srcRect/>
          <a:stretch>
            <a:fillRect/>
          </a:stretch>
        </p:blipFill>
        <p:spPr>
          <a:xfrm>
            <a:off x="4648200" y="1683245"/>
            <a:ext cx="6614160" cy="4753239"/>
          </a:xfrm>
        </p:spPr>
      </p:pic>
      <p:sp>
        <p:nvSpPr>
          <p:cNvPr id="2" name="TextBox 1"/>
          <p:cNvSpPr txBox="1"/>
          <p:nvPr/>
        </p:nvSpPr>
        <p:spPr>
          <a:xfrm>
            <a:off x="1844040" y="716280"/>
            <a:ext cx="6492240" cy="707886"/>
          </a:xfrm>
          <a:prstGeom prst="rect">
            <a:avLst/>
          </a:prstGeom>
          <a:noFill/>
        </p:spPr>
        <p:txBody>
          <a:bodyPr wrap="square" rtlCol="0">
            <a:spAutoFit/>
          </a:bodyPr>
          <a:lstStyle/>
          <a:p>
            <a:r>
              <a:rPr lang="en-US" sz="4000" dirty="0" smtClean="0"/>
              <a:t>Why is this happening to us???</a:t>
            </a:r>
            <a:endParaRPr lang="en-US" sz="4000" dirty="0"/>
          </a:p>
        </p:txBody>
      </p:sp>
    </p:spTree>
    <p:extLst>
      <p:ext uri="{BB962C8B-B14F-4D97-AF65-F5344CB8AC3E}">
        <p14:creationId xmlns:p14="http://schemas.microsoft.com/office/powerpoint/2010/main" val="1105322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box(in)">
                                      <p:cBhvr>
                                        <p:cTn id="7" dur="500"/>
                                        <p:tgtEl>
                                          <p:spTgt spid="41987">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41987">
                                            <p:txEl>
                                              <p:pRg st="1" end="1"/>
                                            </p:txEl>
                                          </p:spTgt>
                                        </p:tgtEl>
                                        <p:attrNameLst>
                                          <p:attrName>style.visibility</p:attrName>
                                        </p:attrNameLst>
                                      </p:cBhvr>
                                      <p:to>
                                        <p:strVal val="visible"/>
                                      </p:to>
                                    </p:set>
                                    <p:animEffect transition="in" filter="box(in)">
                                      <p:cBhvr>
                                        <p:cTn id="16" dur="500"/>
                                        <p:tgtEl>
                                          <p:spTgt spid="4198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box(in)">
                                      <p:cBhvr>
                                        <p:cTn id="21" dur="500"/>
                                        <p:tgtEl>
                                          <p:spTgt spid="41987">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41987">
                                            <p:txEl>
                                              <p:pRg st="3" end="3"/>
                                            </p:txEl>
                                          </p:spTgt>
                                        </p:tgtEl>
                                        <p:attrNameLst>
                                          <p:attrName>style.visibility</p:attrName>
                                        </p:attrNameLst>
                                      </p:cBhvr>
                                      <p:to>
                                        <p:strVal val="visible"/>
                                      </p:to>
                                    </p:set>
                                    <p:animEffect transition="in" filter="box(in)">
                                      <p:cBhvr>
                                        <p:cTn id="26" dur="5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marL="320040" indent="-320040">
              <a:buClr>
                <a:schemeClr val="accent6">
                  <a:lumMod val="75000"/>
                </a:schemeClr>
              </a:buClr>
              <a:defRPr/>
            </a:pPr>
            <a:r>
              <a:rPr lang="en-US" dirty="0"/>
              <a:t>Impact of Plague on Jews </a:t>
            </a:r>
          </a:p>
        </p:txBody>
      </p:sp>
      <p:sp>
        <p:nvSpPr>
          <p:cNvPr id="25603" name="Rectangle 3"/>
          <p:cNvSpPr>
            <a:spLocks noGrp="1" noChangeArrowheads="1"/>
          </p:cNvSpPr>
          <p:nvPr>
            <p:ph type="body" sz="half" idx="1"/>
          </p:nvPr>
        </p:nvSpPr>
        <p:spPr/>
        <p:txBody>
          <a:bodyPr>
            <a:normAutofit lnSpcReduction="10000"/>
          </a:bodyPr>
          <a:lstStyle/>
          <a:p>
            <a:pPr marL="0" indent="0" eaLnBrk="1" hangingPunct="1">
              <a:buNone/>
            </a:pPr>
            <a:r>
              <a:rPr lang="en-US" sz="2400" u="sng" dirty="0" smtClean="0"/>
              <a:t>Impact on Jews in Europe</a:t>
            </a:r>
          </a:p>
          <a:p>
            <a:pPr eaLnBrk="1" hangingPunct="1"/>
            <a:r>
              <a:rPr lang="en-US" sz="2400" dirty="0" smtClean="0"/>
              <a:t>Became </a:t>
            </a:r>
            <a:r>
              <a:rPr lang="en-US" sz="2400" dirty="0"/>
              <a:t>scapegoats</a:t>
            </a:r>
          </a:p>
          <a:p>
            <a:pPr eaLnBrk="1" hangingPunct="1"/>
            <a:r>
              <a:rPr lang="en-US" sz="2400" dirty="0"/>
              <a:t>Accused of poisoning the town wells</a:t>
            </a:r>
          </a:p>
          <a:p>
            <a:pPr eaLnBrk="1" hangingPunct="1"/>
            <a:r>
              <a:rPr lang="en-US" sz="2400" dirty="0"/>
              <a:t>Persecuted in Spain</a:t>
            </a:r>
          </a:p>
          <a:p>
            <a:pPr eaLnBrk="1" hangingPunct="1"/>
            <a:r>
              <a:rPr lang="en-US" sz="2400" dirty="0"/>
              <a:t>Worst in Germany (Holy Roman Empire)</a:t>
            </a:r>
          </a:p>
          <a:p>
            <a:pPr lvl="1" eaLnBrk="1" hangingPunct="1"/>
            <a:r>
              <a:rPr lang="en-US" sz="2400" dirty="0"/>
              <a:t>60 Jewish communities in Germany wiped out</a:t>
            </a:r>
          </a:p>
          <a:p>
            <a:pPr lvl="1" eaLnBrk="1" hangingPunct="1"/>
            <a:r>
              <a:rPr lang="en-US" sz="2400" dirty="0"/>
              <a:t>Many fled to Poland b/c king provided them protection</a:t>
            </a:r>
          </a:p>
        </p:txBody>
      </p:sp>
      <p:pic>
        <p:nvPicPr>
          <p:cNvPr id="5" name="Content Placeholder 4" descr="788px-Burning_Jews.jpg"/>
          <p:cNvPicPr>
            <a:picLocks noGrp="1" noChangeAspect="1"/>
          </p:cNvPicPr>
          <p:nvPr>
            <p:ph sz="half" idx="2"/>
          </p:nvPr>
        </p:nvPicPr>
        <p:blipFill>
          <a:blip r:embed="rId2" cstate="print"/>
          <a:srcRect/>
          <a:stretch>
            <a:fillRect/>
          </a:stretch>
        </p:blipFill>
        <p:spPr>
          <a:xfrm>
            <a:off x="6096000" y="1689417"/>
            <a:ext cx="5713224" cy="4352291"/>
          </a:xfrm>
        </p:spPr>
      </p:pic>
    </p:spTree>
    <p:extLst>
      <p:ext uri="{BB962C8B-B14F-4D97-AF65-F5344CB8AC3E}">
        <p14:creationId xmlns:p14="http://schemas.microsoft.com/office/powerpoint/2010/main" val="37765945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ox(in)">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ox(in)">
                                      <p:cBhvr>
                                        <p:cTn id="12" dur="500"/>
                                        <p:tgtEl>
                                          <p:spTgt spid="25603">
                                            <p:txEl>
                                              <p:pRg st="1" end="1"/>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5603">
                                            <p:txEl>
                                              <p:pRg st="2" end="2"/>
                                            </p:txEl>
                                          </p:spTgt>
                                        </p:tgtEl>
                                        <p:attrNameLst>
                                          <p:attrName>style.visibility</p:attrName>
                                        </p:attrNameLst>
                                      </p:cBhvr>
                                      <p:to>
                                        <p:strVal val="visible"/>
                                      </p:to>
                                    </p:set>
                                    <p:animEffect transition="in" filter="box(in)">
                                      <p:cBhvr>
                                        <p:cTn id="21" dur="500"/>
                                        <p:tgtEl>
                                          <p:spTgt spid="2560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5603">
                                            <p:txEl>
                                              <p:pRg st="3" end="3"/>
                                            </p:txEl>
                                          </p:spTgt>
                                        </p:tgtEl>
                                        <p:attrNameLst>
                                          <p:attrName>style.visibility</p:attrName>
                                        </p:attrNameLst>
                                      </p:cBhvr>
                                      <p:to>
                                        <p:strVal val="visible"/>
                                      </p:to>
                                    </p:set>
                                    <p:animEffect transition="in" filter="box(in)">
                                      <p:cBhvr>
                                        <p:cTn id="26" dur="500"/>
                                        <p:tgtEl>
                                          <p:spTgt spid="2560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Effect transition="in" filter="box(in)">
                                      <p:cBhvr>
                                        <p:cTn id="31" dur="500"/>
                                        <p:tgtEl>
                                          <p:spTgt spid="25603">
                                            <p:txEl>
                                              <p:pRg st="4" end="4"/>
                                            </p:txEl>
                                          </p:spTgt>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5603">
                                            <p:txEl>
                                              <p:pRg st="5" end="5"/>
                                            </p:txEl>
                                          </p:spTgt>
                                        </p:tgtEl>
                                        <p:attrNameLst>
                                          <p:attrName>style.visibility</p:attrName>
                                        </p:attrNameLst>
                                      </p:cBhvr>
                                      <p:to>
                                        <p:strVal val="visible"/>
                                      </p:to>
                                    </p:set>
                                    <p:animEffect transition="in" filter="box(in)">
                                      <p:cBhvr>
                                        <p:cTn id="34" dur="500"/>
                                        <p:tgtEl>
                                          <p:spTgt spid="25603">
                                            <p:txEl>
                                              <p:pRg st="5" end="5"/>
                                            </p:txEl>
                                          </p:spTgt>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Effect transition="in" filter="box(in)">
                                      <p:cBhvr>
                                        <p:cTn id="37" dur="5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81201" y="457200"/>
            <a:ext cx="6512511" cy="1143000"/>
          </a:xfrm>
        </p:spPr>
        <p:txBody>
          <a:bodyPr/>
          <a:lstStyle/>
          <a:p>
            <a:pPr marL="320040" indent="-320040">
              <a:buClr>
                <a:schemeClr val="accent6">
                  <a:lumMod val="75000"/>
                </a:schemeClr>
              </a:buClr>
              <a:defRPr/>
            </a:pPr>
            <a:r>
              <a:rPr lang="en-US" dirty="0"/>
              <a:t>Effects of the Plague</a:t>
            </a:r>
          </a:p>
        </p:txBody>
      </p:sp>
      <p:sp>
        <p:nvSpPr>
          <p:cNvPr id="24579" name="Rectangle 3"/>
          <p:cNvSpPr>
            <a:spLocks noGrp="1" noChangeArrowheads="1"/>
          </p:cNvSpPr>
          <p:nvPr>
            <p:ph sz="quarter" idx="4294967295"/>
          </p:nvPr>
        </p:nvSpPr>
        <p:spPr>
          <a:xfrm>
            <a:off x="426720" y="1752600"/>
            <a:ext cx="5745480" cy="4770438"/>
          </a:xfrm>
          <a:prstGeom prst="rect">
            <a:avLst/>
          </a:prstGeom>
        </p:spPr>
        <p:txBody>
          <a:bodyPr/>
          <a:lstStyle/>
          <a:p>
            <a:pPr eaLnBrk="1" hangingPunct="1"/>
            <a:endParaRPr lang="en-US" sz="2400" dirty="0" smtClean="0"/>
          </a:p>
          <a:p>
            <a:pPr eaLnBrk="1" hangingPunct="1"/>
            <a:r>
              <a:rPr lang="en-US" sz="2400" dirty="0" smtClean="0"/>
              <a:t>Town </a:t>
            </a:r>
            <a:r>
              <a:rPr lang="en-US" sz="2400" dirty="0"/>
              <a:t>populations fall</a:t>
            </a:r>
          </a:p>
          <a:p>
            <a:pPr eaLnBrk="1" hangingPunct="1"/>
            <a:r>
              <a:rPr lang="en-US" sz="2400" dirty="0"/>
              <a:t>Trade declines</a:t>
            </a:r>
          </a:p>
          <a:p>
            <a:pPr eaLnBrk="1" hangingPunct="1"/>
            <a:r>
              <a:rPr lang="en-US" sz="2400" dirty="0"/>
              <a:t>Prices rise</a:t>
            </a:r>
          </a:p>
          <a:p>
            <a:pPr eaLnBrk="1" hangingPunct="1"/>
            <a:r>
              <a:rPr lang="en-US" sz="2400" dirty="0"/>
              <a:t>Some serfs leave manors for paying work (decline of the manorial system)</a:t>
            </a:r>
          </a:p>
          <a:p>
            <a:pPr eaLnBrk="1" hangingPunct="1"/>
            <a:r>
              <a:rPr lang="en-US" sz="2400" dirty="0"/>
              <a:t>Many Jews blamed and killed</a:t>
            </a:r>
          </a:p>
        </p:txBody>
      </p:sp>
      <p:pic>
        <p:nvPicPr>
          <p:cNvPr id="4" name="Picture 3" descr="black_deathbrueghel.jpg"/>
          <p:cNvPicPr>
            <a:picLocks noChangeAspect="1"/>
          </p:cNvPicPr>
          <p:nvPr/>
        </p:nvPicPr>
        <p:blipFill>
          <a:blip r:embed="rId2" cstate="print"/>
          <a:srcRect/>
          <a:stretch>
            <a:fillRect/>
          </a:stretch>
        </p:blipFill>
        <p:spPr bwMode="auto">
          <a:xfrm>
            <a:off x="5971222" y="2179320"/>
            <a:ext cx="5916040" cy="4206240"/>
          </a:xfrm>
          <a:prstGeom prst="rect">
            <a:avLst/>
          </a:prstGeom>
          <a:noFill/>
          <a:ln w="9525">
            <a:noFill/>
            <a:miter lim="800000"/>
            <a:headEnd/>
            <a:tailEnd/>
          </a:ln>
        </p:spPr>
      </p:pic>
    </p:spTree>
    <p:extLst>
      <p:ext uri="{BB962C8B-B14F-4D97-AF65-F5344CB8AC3E}">
        <p14:creationId xmlns:p14="http://schemas.microsoft.com/office/powerpoint/2010/main" val="4006053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box(in)">
                                      <p:cBhvr>
                                        <p:cTn id="7" dur="500"/>
                                        <p:tgtEl>
                                          <p:spTgt spid="24579">
                                            <p:txEl>
                                              <p:pRg st="1" end="1"/>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4579">
                                            <p:txEl>
                                              <p:pRg st="2" end="2"/>
                                            </p:txEl>
                                          </p:spTgt>
                                        </p:tgtEl>
                                        <p:attrNameLst>
                                          <p:attrName>style.visibility</p:attrName>
                                        </p:attrNameLst>
                                      </p:cBhvr>
                                      <p:to>
                                        <p:strVal val="visible"/>
                                      </p:to>
                                    </p:set>
                                    <p:animEffect transition="in" filter="box(in)">
                                      <p:cBhvr>
                                        <p:cTn id="16" dur="500"/>
                                        <p:tgtEl>
                                          <p:spTgt spid="2457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4579">
                                            <p:txEl>
                                              <p:pRg st="3" end="3"/>
                                            </p:txEl>
                                          </p:spTgt>
                                        </p:tgtEl>
                                        <p:attrNameLst>
                                          <p:attrName>style.visibility</p:attrName>
                                        </p:attrNameLst>
                                      </p:cBhvr>
                                      <p:to>
                                        <p:strVal val="visible"/>
                                      </p:to>
                                    </p:set>
                                    <p:animEffect transition="in" filter="box(in)">
                                      <p:cBhvr>
                                        <p:cTn id="21" dur="500"/>
                                        <p:tgtEl>
                                          <p:spTgt spid="24579">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4579">
                                            <p:txEl>
                                              <p:pRg st="4" end="4"/>
                                            </p:txEl>
                                          </p:spTgt>
                                        </p:tgtEl>
                                        <p:attrNameLst>
                                          <p:attrName>style.visibility</p:attrName>
                                        </p:attrNameLst>
                                      </p:cBhvr>
                                      <p:to>
                                        <p:strVal val="visible"/>
                                      </p:to>
                                    </p:set>
                                    <p:animEffect transition="in" filter="box(in)">
                                      <p:cBhvr>
                                        <p:cTn id="26" dur="500"/>
                                        <p:tgtEl>
                                          <p:spTgt spid="24579">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4579">
                                            <p:txEl>
                                              <p:pRg st="5" end="5"/>
                                            </p:txEl>
                                          </p:spTgt>
                                        </p:tgtEl>
                                        <p:attrNameLst>
                                          <p:attrName>style.visibility</p:attrName>
                                        </p:attrNameLst>
                                      </p:cBhvr>
                                      <p:to>
                                        <p:strVal val="visible"/>
                                      </p:to>
                                    </p:set>
                                    <p:animEffect transition="in" filter="box(in)">
                                      <p:cBhvr>
                                        <p:cTn id="31"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marL="320040" indent="-320040">
              <a:buClr>
                <a:schemeClr val="accent6">
                  <a:lumMod val="75000"/>
                </a:schemeClr>
              </a:buClr>
              <a:defRPr/>
            </a:pPr>
            <a:r>
              <a:rPr lang="en-US" sz="3800" dirty="0"/>
              <a:t>How did the plague affect the Church?</a:t>
            </a:r>
          </a:p>
        </p:txBody>
      </p:sp>
      <p:sp>
        <p:nvSpPr>
          <p:cNvPr id="39939" name="Rectangle 3"/>
          <p:cNvSpPr>
            <a:spLocks noGrp="1" noChangeArrowheads="1"/>
          </p:cNvSpPr>
          <p:nvPr>
            <p:ph type="body" sz="half" idx="1"/>
          </p:nvPr>
        </p:nvSpPr>
        <p:spPr>
          <a:xfrm>
            <a:off x="2095500" y="5526157"/>
            <a:ext cx="8001000" cy="1331843"/>
          </a:xfrm>
        </p:spPr>
        <p:txBody>
          <a:bodyPr/>
          <a:lstStyle/>
          <a:p>
            <a:pPr eaLnBrk="1" hangingPunct="1"/>
            <a:r>
              <a:rPr lang="en-US" sz="2400" dirty="0"/>
              <a:t>When prayer and penance failed to stop the plague, the Church lost prestige.</a:t>
            </a:r>
          </a:p>
        </p:txBody>
      </p:sp>
      <p:pic>
        <p:nvPicPr>
          <p:cNvPr id="6" name="Content Placeholder 5" descr="3900310450_2bbb39e2e8.jpg"/>
          <p:cNvPicPr>
            <a:picLocks noGrp="1" noChangeAspect="1"/>
          </p:cNvPicPr>
          <p:nvPr>
            <p:ph sz="half" idx="2"/>
          </p:nvPr>
        </p:nvPicPr>
        <p:blipFill>
          <a:blip r:embed="rId2" cstate="print"/>
          <a:srcRect/>
          <a:stretch>
            <a:fillRect/>
          </a:stretch>
        </p:blipFill>
        <p:spPr>
          <a:xfrm>
            <a:off x="1905000" y="666134"/>
            <a:ext cx="7543800" cy="5024773"/>
          </a:xfrm>
        </p:spPr>
      </p:pic>
    </p:spTree>
    <p:extLst>
      <p:ext uri="{BB962C8B-B14F-4D97-AF65-F5344CB8AC3E}">
        <p14:creationId xmlns:p14="http://schemas.microsoft.com/office/powerpoint/2010/main" val="2601933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ox(in)">
                                      <p:cBhvr>
                                        <p:cTn id="7" dur="500"/>
                                        <p:tgtEl>
                                          <p:spTgt spid="39939">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otalTime>18</TotalTime>
  <Words>297</Words>
  <Application>Microsoft Macintosh PowerPoint</Application>
  <PresentationFormat>Custom</PresentationFormat>
  <Paragraphs>41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Dividend</vt:lpstr>
      <vt:lpstr>The Plague!</vt:lpstr>
      <vt:lpstr>Origins?</vt:lpstr>
      <vt:lpstr>The Plague</vt:lpstr>
      <vt:lpstr>Primary Sources of the plague</vt:lpstr>
      <vt:lpstr>Why is this happening?</vt:lpstr>
      <vt:lpstr>Impact of Plague on Jews </vt:lpstr>
      <vt:lpstr>Effects of the Plague</vt:lpstr>
      <vt:lpstr>How did the plague affect the Church?</vt:lpstr>
    </vt:vector>
  </TitlesOfParts>
  <Company>CCSD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Reviewing standards 1.1 and 1.2</dc:title>
  <dc:creator>OLIVIA THATCHER</dc:creator>
  <cp:lastModifiedBy>Chris</cp:lastModifiedBy>
  <cp:revision>3</cp:revision>
  <dcterms:created xsi:type="dcterms:W3CDTF">2016-09-15T12:17:31Z</dcterms:created>
  <dcterms:modified xsi:type="dcterms:W3CDTF">2017-09-13T13:15:28Z</dcterms:modified>
</cp:coreProperties>
</file>