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acifico"/>
      <p:regular r:id="rId17"/>
    </p:embeddedFont>
    <p:embeddedFont>
      <p:font typeface="Lustria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acific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Lustri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Exchange Items to discuss: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Asia - porcelain, silk, jewelry, cotton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East Africa - ivory, gold, tortoiseshell, leopard skins, salves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Exchange Items to discuss: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East Asia - silk, gems, dyes, cotton cloth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Arabia- incense, spices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Southwest Asia - wool, gold, silver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Exchange Items to discuss: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Asia - silk, porcelain, spices, precious woods, gems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Europe - wool cloth, gold, silver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Exchange Items to Discuss: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Europe - wool and linen cloth, wine, metal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North Africa - wool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Asia - spices, fruit, cloth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Exchange Items to Discuss: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North Africa - cloth, salt, horses, guns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West Africa - gold, dyed cloth, leather goods, slaves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5.png"/><Relationship Id="rId4" Type="http://schemas.openxmlformats.org/officeDocument/2006/relationships/image" Target="../media/image0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5.png"/><Relationship Id="rId4" Type="http://schemas.openxmlformats.org/officeDocument/2006/relationships/image" Target="../media/image0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PageOverlay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type="ctrTitle"/>
          </p:nvPr>
        </p:nvSpPr>
        <p:spPr>
          <a:xfrm>
            <a:off x="571500" y="1257300"/>
            <a:ext cx="80010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571500" y="331470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ctr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ctr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19" name="Shape 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100" y="3143250"/>
            <a:ext cx="373380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596152" y="332814"/>
            <a:ext cx="3749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3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827494" y="322729"/>
            <a:ext cx="3749100" cy="42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4800" lvl="0" marL="45720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302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34962" lvl="5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34962" lvl="6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34962" lvl="7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34962" lvl="8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596152" y="1916205"/>
            <a:ext cx="3749100" cy="23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hortRule.png" id="92" name="Shape 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22898" y="1729206"/>
            <a:ext cx="2495400" cy="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594360" y="325956"/>
            <a:ext cx="37491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3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594360" y="1913381"/>
            <a:ext cx="3749100" cy="23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hortRule.png" id="99" name="Shape 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22898" y="1729206"/>
            <a:ext cx="2495400" cy="7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Avion.png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1543">
            <a:off x="6799637" y="403373"/>
            <a:ext cx="1805293" cy="38885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>
            <p:ph idx="2" type="pic"/>
          </p:nvPr>
        </p:nvSpPr>
        <p:spPr>
          <a:xfrm rot="112576">
            <a:off x="4828268" y="625729"/>
            <a:ext cx="3655960" cy="3706182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above Ca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PageOverlay.png" id="103" name="Shape 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type="title"/>
          </p:nvPr>
        </p:nvSpPr>
        <p:spPr>
          <a:xfrm>
            <a:off x="571500" y="2193618"/>
            <a:ext cx="8001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4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571500" y="360045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hortRule.png"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4225" y="3499596"/>
            <a:ext cx="2495400" cy="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>
            <p:ph idx="2" type="pic"/>
          </p:nvPr>
        </p:nvSpPr>
        <p:spPr>
          <a:xfrm rot="-183735">
            <a:off x="2362185" y="341554"/>
            <a:ext cx="4419610" cy="2313815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Pictures above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PageOverlay.png" id="112" name="Shape 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Avion.png"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1681">
            <a:off x="6837394" y="208499"/>
            <a:ext cx="1692842" cy="364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x="571500" y="2193618"/>
            <a:ext cx="8001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4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571500" y="360045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hortRule.png"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4225" y="3499596"/>
            <a:ext cx="2495400" cy="7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Avion.png"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15813">
            <a:off x="2876294" y="2383049"/>
            <a:ext cx="1675307" cy="371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>
            <p:ph idx="2" type="pic"/>
          </p:nvPr>
        </p:nvSpPr>
        <p:spPr>
          <a:xfrm rot="112782">
            <a:off x="4330868" y="409267"/>
            <a:ext cx="4161439" cy="2222564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2" name="Shape 122"/>
          <p:cNvSpPr/>
          <p:nvPr>
            <p:ph idx="3" type="pic"/>
          </p:nvPr>
        </p:nvSpPr>
        <p:spPr>
          <a:xfrm rot="-164699">
            <a:off x="701564" y="336567"/>
            <a:ext cx="4159472" cy="2224418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 Pictures with Ca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PageOverlay.png" id="124" name="Shape 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idx="1" type="body"/>
          </p:nvPr>
        </p:nvSpPr>
        <p:spPr>
          <a:xfrm>
            <a:off x="762000" y="3657600"/>
            <a:ext cx="30480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parAvion.png"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1540">
            <a:off x="7429870" y="1963925"/>
            <a:ext cx="1577977" cy="339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Stamp-Frame.png" id="130" name="Shape 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42120">
            <a:off x="6341168" y="450680"/>
            <a:ext cx="1607184" cy="1524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Stamp-Frame.png"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42120">
            <a:off x="4893368" y="736430"/>
            <a:ext cx="1607184" cy="1524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>
            <p:ph idx="2" type="pic"/>
          </p:nvPr>
        </p:nvSpPr>
        <p:spPr>
          <a:xfrm rot="185218">
            <a:off x="5075987" y="873042"/>
            <a:ext cx="1242302" cy="125071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3" name="Shape 133"/>
          <p:cNvSpPr/>
          <p:nvPr>
            <p:ph idx="3" type="pic"/>
          </p:nvPr>
        </p:nvSpPr>
        <p:spPr>
          <a:xfrm rot="203597">
            <a:off x="6523903" y="587071"/>
            <a:ext cx="1241777" cy="12512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4" name="Shape 134"/>
          <p:cNvSpPr/>
          <p:nvPr>
            <p:ph idx="4" type="pic"/>
          </p:nvPr>
        </p:nvSpPr>
        <p:spPr>
          <a:xfrm rot="190484">
            <a:off x="4521408" y="2152991"/>
            <a:ext cx="3927327" cy="2130386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5" name="Shape 135"/>
          <p:cNvSpPr/>
          <p:nvPr>
            <p:ph idx="5" type="pic"/>
          </p:nvPr>
        </p:nvSpPr>
        <p:spPr>
          <a:xfrm rot="-305592">
            <a:off x="616711" y="332180"/>
            <a:ext cx="3919977" cy="2137436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6" name="Shape 136"/>
          <p:cNvSpPr txBox="1"/>
          <p:nvPr>
            <p:ph type="title"/>
          </p:nvPr>
        </p:nvSpPr>
        <p:spPr>
          <a:xfrm rot="-270426">
            <a:off x="459833" y="2661975"/>
            <a:ext cx="3466419" cy="826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Pacifico"/>
              <a:buNone/>
              <a:defRPr b="0" i="0" sz="2800" u="none" cap="none" strike="noStrik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3028950" y="-1028700"/>
            <a:ext cx="3086100" cy="8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4800" lvl="0" marL="45720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302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290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2900" lvl="6" marL="22860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2900" lvl="7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2900" lvl="8" marL="22860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143" name="Shape 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5100" y="1143000"/>
            <a:ext cx="373380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 rot="5400000">
            <a:off x="5590022" y="1540086"/>
            <a:ext cx="4095900" cy="18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 rot="5400000">
            <a:off x="1414712" y="-403013"/>
            <a:ext cx="4095900" cy="5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4800" lvl="0" marL="45720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302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32051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41195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verticalRule.png" id="150" name="Shape 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12858" y="1171575"/>
            <a:ext cx="152399" cy="28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571500" y="962025"/>
            <a:ext cx="8001000" cy="14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571500" y="2733114"/>
            <a:ext cx="80010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5100" y="2514600"/>
            <a:ext cx="373380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571500" y="1428750"/>
            <a:ext cx="8001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4800" lvl="0" marL="45720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302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32051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41195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33" name="Shape 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5100" y="1143000"/>
            <a:ext cx="373380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571500" y="1452563"/>
            <a:ext cx="3749100" cy="30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30200" lvl="0" marL="457200" marR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7662" lvl="5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7662" lvl="7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823460" y="1452563"/>
            <a:ext cx="3749100" cy="30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30200" lvl="0" marL="457200" marR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7662" lvl="5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7662" lvl="7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41" name="Shape 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5100" y="1143000"/>
            <a:ext cx="373380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s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PageOverlay.png" id="43" name="Shape 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>
            <p:ph idx="1" type="body"/>
          </p:nvPr>
        </p:nvSpPr>
        <p:spPr>
          <a:xfrm>
            <a:off x="4983480" y="3600450"/>
            <a:ext cx="32460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sp>
        <p:nvSpPr>
          <p:cNvPr id="48" name="Shape 48"/>
          <p:cNvSpPr/>
          <p:nvPr>
            <p:ph idx="2" type="pic"/>
          </p:nvPr>
        </p:nvSpPr>
        <p:spPr>
          <a:xfrm rot="190563">
            <a:off x="4417877" y="274684"/>
            <a:ext cx="3790321" cy="2051699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9" name="Shape 49"/>
          <p:cNvSpPr/>
          <p:nvPr>
            <p:ph idx="3" type="pic"/>
          </p:nvPr>
        </p:nvSpPr>
        <p:spPr>
          <a:xfrm rot="-472493">
            <a:off x="543943" y="460928"/>
            <a:ext cx="3809929" cy="1978087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0" name="Shape 50"/>
          <p:cNvSpPr/>
          <p:nvPr>
            <p:ph idx="4" type="pic"/>
          </p:nvPr>
        </p:nvSpPr>
        <p:spPr>
          <a:xfrm rot="353942">
            <a:off x="716528" y="2295236"/>
            <a:ext cx="3902666" cy="2136083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1" name="Shape 51"/>
          <p:cNvSpPr txBox="1"/>
          <p:nvPr>
            <p:ph type="title"/>
          </p:nvPr>
        </p:nvSpPr>
        <p:spPr>
          <a:xfrm rot="-270426">
            <a:off x="4721671" y="2545379"/>
            <a:ext cx="3466419" cy="826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Pacifico"/>
              <a:buNone/>
              <a:defRPr b="0" i="0" sz="2800" u="none" cap="none" strike="noStrik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with 3 Picture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PageOverlay.png" id="53" name="Shape 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>
            <p:ph type="ctrTitle"/>
          </p:nvPr>
        </p:nvSpPr>
        <p:spPr>
          <a:xfrm>
            <a:off x="571500" y="1543050"/>
            <a:ext cx="80010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571500" y="360045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ctr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ctr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59" name="Shape 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100" y="3429000"/>
            <a:ext cx="37338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Stamp-Frame.png" id="60" name="Shape 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5106">
            <a:off x="5139209" y="448526"/>
            <a:ext cx="1608586" cy="1521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Stamp-Frame.png" id="61" name="Shape 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02779">
            <a:off x="2073849" y="414740"/>
            <a:ext cx="1608096" cy="15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>
            <p:ph idx="2" type="pic"/>
          </p:nvPr>
        </p:nvSpPr>
        <p:spPr>
          <a:xfrm rot="-259587">
            <a:off x="2257458" y="549422"/>
            <a:ext cx="1240735" cy="12531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63" name="Shape 63"/>
          <p:cNvSpPr/>
          <p:nvPr>
            <p:ph idx="3" type="pic"/>
          </p:nvPr>
        </p:nvSpPr>
        <p:spPr>
          <a:xfrm rot="-213596">
            <a:off x="5322627" y="583549"/>
            <a:ext cx="1241695" cy="125136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pic>
        <p:nvPicPr>
          <p:cNvPr descr="pictureStamp-Frame.png" id="64" name="Shape 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14058">
            <a:off x="3592298" y="701481"/>
            <a:ext cx="1609785" cy="152003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>
            <p:ph idx="4" type="pic"/>
          </p:nvPr>
        </p:nvSpPr>
        <p:spPr>
          <a:xfrm rot="75497">
            <a:off x="3775393" y="837121"/>
            <a:ext cx="1243199" cy="124865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571500" y="1406128"/>
            <a:ext cx="3749100" cy="4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571500" y="1943100"/>
            <a:ext cx="37491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457200" marR="0" rtl="0" algn="l"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7662" lvl="5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7662" lvl="7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3" type="body"/>
          </p:nvPr>
        </p:nvSpPr>
        <p:spPr>
          <a:xfrm>
            <a:off x="4823460" y="1406128"/>
            <a:ext cx="3749100" cy="4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4" type="body"/>
          </p:nvPr>
        </p:nvSpPr>
        <p:spPr>
          <a:xfrm>
            <a:off x="4823460" y="1943100"/>
            <a:ext cx="37491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457200" marR="0" rtl="0" algn="l"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7662" lvl="5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7662" lvl="7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75" name="Shape 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5100" y="1143000"/>
            <a:ext cx="373380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DF8E"/>
            </a:gs>
            <a:gs pos="40000">
              <a:srgbClr val="FFF19F"/>
            </a:gs>
            <a:gs pos="100000">
              <a:srgbClr val="A06F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PageOverlay.png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571500" y="1428750"/>
            <a:ext cx="8001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4800" lvl="0" marL="45720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302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32051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41195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ctrTitle"/>
          </p:nvPr>
        </p:nvSpPr>
        <p:spPr>
          <a:xfrm>
            <a:off x="571500" y="1257300"/>
            <a:ext cx="8001000" cy="1818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Trade Routes</a:t>
            </a:r>
          </a:p>
        </p:txBody>
      </p:sp>
      <p:sp>
        <p:nvSpPr>
          <p:cNvPr id="156" name="Shape 156"/>
          <p:cNvSpPr txBox="1"/>
          <p:nvPr>
            <p:ph idx="1" type="subTitle"/>
          </p:nvPr>
        </p:nvSpPr>
        <p:spPr>
          <a:xfrm>
            <a:off x="571500" y="3314700"/>
            <a:ext cx="8001000" cy="91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Trans-Saharan</a:t>
            </a:r>
          </a:p>
        </p:txBody>
      </p:sp>
      <p:sp>
        <p:nvSpPr>
          <p:cNvPr id="217" name="Shape 217"/>
          <p:cNvSpPr txBox="1"/>
          <p:nvPr>
            <p:ph idx="2" type="body"/>
          </p:nvPr>
        </p:nvSpPr>
        <p:spPr>
          <a:xfrm>
            <a:off x="482346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Berbers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Spread of Islam throughout northern Africa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Civil wars</a:t>
            </a:r>
          </a:p>
          <a:p>
            <a:pPr indent="228600" lvl="0">
              <a:spcBef>
                <a:spcPts val="0"/>
              </a:spcBef>
            </a:pPr>
            <a:r>
              <a:rPr lang="en"/>
              <a:t>Beginnings of slave trade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50" y="2047850"/>
            <a:ext cx="285750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Indian Ocean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68100" y="1323175"/>
            <a:ext cx="3730800" cy="346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Who was involved?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China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India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East Africa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Southeast Asia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Arabia</a:t>
            </a:r>
          </a:p>
          <a:p>
            <a:pPr indent="228600" lvl="0" rtl="0">
              <a:spcBef>
                <a:spcPts val="0"/>
              </a:spcBef>
            </a:pPr>
            <a:r>
              <a:rPr lang="en"/>
              <a:t>Mode of Transportation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Dhows</a:t>
            </a:r>
          </a:p>
          <a:p>
            <a:pPr indent="228600" lvl="0" rtl="0">
              <a:spcBef>
                <a:spcPts val="0"/>
              </a:spcBef>
            </a:pPr>
            <a:r>
              <a:rPr lang="en"/>
              <a:t>What was exchanged?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075" y="1538947"/>
            <a:ext cx="4056726" cy="206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Indian Ocean</a:t>
            </a:r>
          </a:p>
        </p:txBody>
      </p:sp>
      <p:sp>
        <p:nvSpPr>
          <p:cNvPr id="231" name="Shape 231"/>
          <p:cNvSpPr txBox="1"/>
          <p:nvPr>
            <p:ph idx="2" type="body"/>
          </p:nvPr>
        </p:nvSpPr>
        <p:spPr>
          <a:xfrm>
            <a:off x="482346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Societal Impacts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Growth of cosmopolitan cities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Increase of cultural tolerance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Lateen Sail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Astrolabe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49" y="1707424"/>
            <a:ext cx="1462350" cy="177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8499" y="2431474"/>
            <a:ext cx="2673525" cy="209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cd_awh2005_0618376798_p430_f1.jpg"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051" y="375362"/>
            <a:ext cx="4324574" cy="43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Trans-Arabic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57150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2" type="body"/>
          </p:nvPr>
        </p:nvSpPr>
        <p:spPr>
          <a:xfrm>
            <a:off x="482346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Who was involved?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Sassanid Empire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Arabia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Byzantine Empire</a:t>
            </a:r>
          </a:p>
          <a:p>
            <a:pPr indent="228600" lvl="0" rtl="0">
              <a:spcBef>
                <a:spcPts val="0"/>
              </a:spcBef>
            </a:pPr>
            <a:r>
              <a:rPr lang="en"/>
              <a:t>Mode of Transportation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Camel caravans</a:t>
            </a:r>
          </a:p>
          <a:p>
            <a:pPr indent="228600" lvl="0">
              <a:spcBef>
                <a:spcPts val="0"/>
              </a:spcBef>
            </a:pPr>
            <a:r>
              <a:rPr lang="en"/>
              <a:t>What was exchanged?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1880900"/>
            <a:ext cx="3667000" cy="2270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Trans-Arabic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57150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Societal Impacts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Became a hub for international trade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Spread of Islam and ideals throughout various areas of Asia, Africa, and Europe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Begin using coins as means of exchange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650" y="1789875"/>
            <a:ext cx="2522000" cy="24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Silk Roads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57150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Mongols expand empire to East Asia, open trade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Who was involved?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China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India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Persia and Central Asia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Europe</a:t>
            </a:r>
          </a:p>
          <a:p>
            <a:pPr indent="139700" lvl="0" rtl="0">
              <a:spcBef>
                <a:spcPts val="0"/>
              </a:spcBef>
              <a:buSzPct val="100000"/>
            </a:pPr>
            <a:r>
              <a:rPr lang="en" sz="1400"/>
              <a:t>Mode of transportation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Camels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Other pack animals</a:t>
            </a:r>
          </a:p>
          <a:p>
            <a:pPr indent="139700" lvl="0" rtl="0">
              <a:spcBef>
                <a:spcPts val="0"/>
              </a:spcBef>
              <a:buSzPct val="100000"/>
            </a:pPr>
            <a:r>
              <a:rPr lang="en" sz="1400"/>
              <a:t>What was exchanged?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087" y="2054150"/>
            <a:ext cx="4017823" cy="17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Silk Roads</a:t>
            </a:r>
          </a:p>
        </p:txBody>
      </p:sp>
      <p:sp>
        <p:nvSpPr>
          <p:cNvPr id="189" name="Shape 189"/>
          <p:cNvSpPr txBox="1"/>
          <p:nvPr>
            <p:ph idx="2" type="body"/>
          </p:nvPr>
        </p:nvSpPr>
        <p:spPr>
          <a:xfrm>
            <a:off x="482346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Societal Impacts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Disease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Cultural Diffusion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Paper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Buddhism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325" y="1983550"/>
            <a:ext cx="2689525" cy="201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Mediterranean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57150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Who was involved?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Cairo, Constantinople, Alexandria, Venice, Genoa, North Africa</a:t>
            </a:r>
          </a:p>
          <a:p>
            <a:pPr indent="139700" lvl="0" rtl="0">
              <a:spcBef>
                <a:spcPts val="0"/>
              </a:spcBef>
              <a:buSzPct val="100000"/>
            </a:pPr>
            <a:r>
              <a:rPr lang="en" sz="1400"/>
              <a:t>Mode of Transportation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By Sea</a:t>
            </a:r>
          </a:p>
          <a:p>
            <a:pPr indent="1054100" lvl="2" rtl="0">
              <a:spcBef>
                <a:spcPts val="0"/>
              </a:spcBef>
              <a:buSzPct val="100000"/>
            </a:pPr>
            <a:r>
              <a:rPr lang="en" sz="1400"/>
              <a:t>Galleys - Boats with rowers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Overland</a:t>
            </a:r>
          </a:p>
          <a:p>
            <a:pPr indent="1054100" lvl="2" rtl="0">
              <a:spcBef>
                <a:spcPts val="0"/>
              </a:spcBef>
              <a:buSzPct val="100000"/>
            </a:pPr>
            <a:r>
              <a:rPr lang="en" sz="1400"/>
              <a:t>Caravans with pack animals</a:t>
            </a:r>
          </a:p>
          <a:p>
            <a:pPr indent="139700" lvl="0">
              <a:spcBef>
                <a:spcPts val="0"/>
              </a:spcBef>
              <a:buSzPct val="100000"/>
            </a:pPr>
            <a:r>
              <a:rPr lang="en" sz="1400"/>
              <a:t>What was exchanged?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625" y="2000225"/>
            <a:ext cx="371475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Mediterranean</a:t>
            </a:r>
          </a:p>
        </p:txBody>
      </p:sp>
      <p:sp>
        <p:nvSpPr>
          <p:cNvPr id="203" name="Shape 203"/>
          <p:cNvSpPr txBox="1"/>
          <p:nvPr>
            <p:ph idx="2" type="body"/>
          </p:nvPr>
        </p:nvSpPr>
        <p:spPr>
          <a:xfrm>
            <a:off x="482346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Societal Impacts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Mathematics &amp; Astronomy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From Southwest Asia to Europe</a:t>
            </a:r>
          </a:p>
          <a:p>
            <a:pPr indent="228600" lvl="0" rtl="0">
              <a:spcBef>
                <a:spcPts val="0"/>
              </a:spcBef>
            </a:pPr>
            <a:r>
              <a:rPr lang="en"/>
              <a:t>Wealth from North Africa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25" y="1681125"/>
            <a:ext cx="381000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Trans-Saharan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57150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Who was involved?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North Africa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West Africa</a:t>
            </a:r>
          </a:p>
          <a:p>
            <a:pPr indent="1143000" lvl="2" rtl="0">
              <a:spcBef>
                <a:spcPts val="0"/>
              </a:spcBef>
            </a:pPr>
            <a:r>
              <a:rPr lang="en"/>
              <a:t>Mali</a:t>
            </a:r>
          </a:p>
          <a:p>
            <a:pPr indent="228600" lvl="0" rtl="0">
              <a:spcBef>
                <a:spcPts val="0"/>
              </a:spcBef>
            </a:pPr>
            <a:r>
              <a:rPr lang="en"/>
              <a:t>Mode of Transportation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Camel Caravans</a:t>
            </a:r>
          </a:p>
          <a:p>
            <a:pPr indent="228600" lvl="0" rtl="0">
              <a:spcBef>
                <a:spcPts val="0"/>
              </a:spcBef>
            </a:pPr>
            <a:r>
              <a:rPr lang="en"/>
              <a:t>What was exchanged?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7012" y="2052737"/>
            <a:ext cx="4701975" cy="187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avelogue">
  <a:themeElements>
    <a:clrScheme name="Travelogue">
      <a:dk1>
        <a:srgbClr val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